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61" r:id="rId3"/>
    <p:sldId id="284" r:id="rId4"/>
    <p:sldId id="283" r:id="rId5"/>
    <p:sldId id="257" r:id="rId6"/>
    <p:sldId id="260" r:id="rId7"/>
    <p:sldId id="264" r:id="rId8"/>
    <p:sldId id="265" r:id="rId9"/>
    <p:sldId id="285" r:id="rId10"/>
    <p:sldId id="286" r:id="rId11"/>
    <p:sldId id="287" r:id="rId12"/>
    <p:sldId id="288" r:id="rId13"/>
    <p:sldId id="274" r:id="rId14"/>
    <p:sldId id="275" r:id="rId15"/>
    <p:sldId id="289" r:id="rId16"/>
    <p:sldId id="276" r:id="rId17"/>
    <p:sldId id="277" r:id="rId18"/>
    <p:sldId id="292" r:id="rId19"/>
    <p:sldId id="290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91" r:id="rId29"/>
    <p:sldId id="278" r:id="rId30"/>
    <p:sldId id="279" r:id="rId31"/>
    <p:sldId id="280" r:id="rId32"/>
    <p:sldId id="281" r:id="rId33"/>
    <p:sldId id="282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764D19-EFCD-44DC-8CB7-39800B960C78}">
  <a:tblStyle styleId="{E3764D19-EFCD-44DC-8CB7-39800B960C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699480904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g2b69948090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81388d11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81388d11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3899ea22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c3899ea22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69948090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69948090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81388d1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81388d1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792bebb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792bebb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81388d1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81388d1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81388d11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81388d11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81388d11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b81388d11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81388d11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81388d11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81388d11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81388d11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ATLAS and CMS experiments discovered the Higgs boson, which is strong evidence that the Standard Model has the correct mechanism of giving mass to elementary particles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collider tunnel contains two adjacent parallel beamlines (or beam pipes) each containing a beam, which travel in opposite directions around the 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Reproduces the conditions that existed within a billionth of a second after the Big Bang.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Located at the collision sites are large detectors that look for different events.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38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81388d11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81388d11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3899ea22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c3899ea22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c3899ea22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c3899ea22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3899ea22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c3899ea22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3899ea22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c3899ea22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EM scale results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3899ea22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c3899ea22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EM scale results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3899ea22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3899ea22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EM scale results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699480904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699480904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9948090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9948090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69948090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699480904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edep and eem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69948090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69948090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3899ea22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3899ea22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red points match blue points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81388d11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b81388d11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0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6E0D-0B2C-4042-89C1-3E947E6D08B7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FB87-1794-4296-AFE3-BACD96DA0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93368" y="3061037"/>
            <a:ext cx="4478732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90000"/>
              </a:lnSpc>
              <a:buClr>
                <a:srgbClr val="7F7F7F"/>
              </a:buClr>
              <a:buSzPts val="2900"/>
            </a:pPr>
            <a:r>
              <a:rPr lang="en" sz="2400" dirty="0">
                <a:solidFill>
                  <a:srgbClr val="7F7F7F"/>
                </a:solidFill>
              </a:rPr>
              <a:t>David Polk</a:t>
            </a:r>
            <a:r>
              <a:rPr lang="en" sz="2400" b="1" dirty="0">
                <a:solidFill>
                  <a:srgbClr val="7F7F7F"/>
                </a:solidFill>
              </a:rPr>
              <a:t>, </a:t>
            </a:r>
            <a:r>
              <a:rPr lang="en" sz="2400" dirty="0">
                <a:solidFill>
                  <a:srgbClr val="7F7F7F"/>
                </a:solidFill>
              </a:rPr>
              <a:t>Kenneth Johns, Peter Loch, Jad Sardain</a:t>
            </a:r>
            <a:endParaRPr sz="2400" dirty="0"/>
          </a:p>
        </p:txBody>
      </p:sp>
      <p:pic>
        <p:nvPicPr>
          <p:cNvPr id="56" name="Google Shape;56;p13" descr="Logo | University of Arizona Brand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50" y="3999713"/>
            <a:ext cx="1106800" cy="10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F2739B-A8C7-3E2A-3B2A-4B28700A6BDD}"/>
              </a:ext>
            </a:extLst>
          </p:cNvPr>
          <p:cNvSpPr txBox="1">
            <a:spLocks/>
          </p:cNvSpPr>
          <p:nvPr/>
        </p:nvSpPr>
        <p:spPr>
          <a:xfrm>
            <a:off x="121469" y="426605"/>
            <a:ext cx="902253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Calibrating the ATLAS Calorimeter using Single Particle Interactions with Machine Learning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D4CDEB-FF97-2482-BB81-F02F94B5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10" y="3789216"/>
            <a:ext cx="974426" cy="13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B602B1-4F23-C94A-B269-4698B9F0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88" y="3999713"/>
            <a:ext cx="1087893" cy="11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F38D05-3EDD-CC13-B65D-E55F7B298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277;p31">
            <a:extLst>
              <a:ext uri="{FF2B5EF4-FFF2-40B4-BE49-F238E27FC236}">
                <a16:creationId xmlns:a16="http://schemas.microsoft.com/office/drawing/2014/main" id="{043FFA47-0EE1-28EA-DFBE-00C030A90D01}"/>
              </a:ext>
            </a:extLst>
          </p:cNvPr>
          <p:cNvSpPr txBox="1">
            <a:spLocks/>
          </p:cNvSpPr>
          <p:nvPr/>
        </p:nvSpPr>
        <p:spPr>
          <a:xfrm>
            <a:off x="1029804" y="386044"/>
            <a:ext cx="2859204" cy="699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</a:rPr>
              <a:t>SPP - SPP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56373F-EF5C-B94E-4FD1-719AC354AD22}"/>
              </a:ext>
            </a:extLst>
          </p:cNvPr>
          <p:cNvSpPr txBox="1"/>
          <p:nvPr/>
        </p:nvSpPr>
        <p:spPr>
          <a:xfrm>
            <a:off x="626919" y="1991442"/>
            <a:ext cx="18324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DNN also performs well when applied to Single Particles with Pileup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B253B97-2E67-2D41-06DE-D0C30A6E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78" y="1408027"/>
            <a:ext cx="3025690" cy="3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F733210-C032-A165-FF9D-831E238C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79" y="1371435"/>
            <a:ext cx="3025689" cy="32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F38D05-3EDD-CC13-B65D-E55F7B298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7" name="Google Shape;277;p31">
            <a:extLst>
              <a:ext uri="{FF2B5EF4-FFF2-40B4-BE49-F238E27FC236}">
                <a16:creationId xmlns:a16="http://schemas.microsoft.com/office/drawing/2014/main" id="{043FFA47-0EE1-28EA-DFBE-00C030A90D01}"/>
              </a:ext>
            </a:extLst>
          </p:cNvPr>
          <p:cNvSpPr txBox="1">
            <a:spLocks/>
          </p:cNvSpPr>
          <p:nvPr/>
        </p:nvSpPr>
        <p:spPr>
          <a:xfrm>
            <a:off x="1029804" y="386044"/>
            <a:ext cx="2859204" cy="699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</a:rPr>
              <a:t>Jet - SPP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8999565-40D1-4C2C-A9AA-82139574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30" y="1335139"/>
            <a:ext cx="2951139" cy="31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6589E2C-352F-FF4C-3814-4EF79A24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42" y="1286213"/>
            <a:ext cx="3003816" cy="32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4394C49-369B-8F78-872F-0B781D6CF911}"/>
              </a:ext>
            </a:extLst>
          </p:cNvPr>
          <p:cNvGrpSpPr/>
          <p:nvPr/>
        </p:nvGrpSpPr>
        <p:grpSpPr>
          <a:xfrm>
            <a:off x="586995" y="1512558"/>
            <a:ext cx="2097958" cy="2800767"/>
            <a:chOff x="578874" y="1637481"/>
            <a:chExt cx="2097958" cy="280076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656373F-EF5C-B94E-4FD1-719AC354AD22}"/>
                </a:ext>
              </a:extLst>
            </p:cNvPr>
            <p:cNvSpPr txBox="1"/>
            <p:nvPr/>
          </p:nvSpPr>
          <p:spPr>
            <a:xfrm>
              <a:off x="578874" y="1637481"/>
              <a:ext cx="2097958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Linearity does not improve </a:t>
              </a:r>
              <a:b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Matches          scale</a:t>
              </a:r>
            </a:p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Relative Resolution degrades </a:t>
              </a:r>
              <a:b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Performs worse than</a:t>
              </a:r>
            </a:p>
          </p:txBody>
        </p:sp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D817631B-9F9F-4F75-CA45-7DD1181B4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328" y="2238375"/>
              <a:ext cx="457200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0AC2BE82-B24D-3CFA-E09C-4EE6B7878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74" y="4104873"/>
              <a:ext cx="457200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07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F38D05-3EDD-CC13-B65D-E55F7B298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7" name="Google Shape;277;p31">
            <a:extLst>
              <a:ext uri="{FF2B5EF4-FFF2-40B4-BE49-F238E27FC236}">
                <a16:creationId xmlns:a16="http://schemas.microsoft.com/office/drawing/2014/main" id="{043FFA47-0EE1-28EA-DFBE-00C030A90D01}"/>
              </a:ext>
            </a:extLst>
          </p:cNvPr>
          <p:cNvSpPr txBox="1">
            <a:spLocks/>
          </p:cNvSpPr>
          <p:nvPr/>
        </p:nvSpPr>
        <p:spPr>
          <a:xfrm>
            <a:off x="1029804" y="386044"/>
            <a:ext cx="2859204" cy="699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</a:rPr>
              <a:t>SPP - Jet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56373F-EF5C-B94E-4FD1-719AC354AD22}"/>
              </a:ext>
            </a:extLst>
          </p:cNvPr>
          <p:cNvSpPr txBox="1"/>
          <p:nvPr/>
        </p:nvSpPr>
        <p:spPr>
          <a:xfrm>
            <a:off x="586995" y="1663809"/>
            <a:ext cx="20979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Linearity does not improve significantly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Resolution degrades with this setup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DA840D6-06CF-6CC0-775A-78454BBD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98" y="1286213"/>
            <a:ext cx="3050938" cy="32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D44FD387-199C-CD91-B89D-2EF7A85E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13" y="1222883"/>
            <a:ext cx="3050938" cy="32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311700" y="33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DNN Trained with: </a:t>
            </a:r>
            <a:r>
              <a:rPr lang="en" b="1" dirty="0"/>
              <a:t>Single Particle with No Pileup </a:t>
            </a:r>
            <a:endParaRPr b="1" dirty="0"/>
          </a:p>
        </p:txBody>
      </p: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title"/>
          </p:nvPr>
        </p:nvSpPr>
        <p:spPr>
          <a:xfrm>
            <a:off x="752550" y="1180456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 dirty="0"/>
              <a:t>SPNP -  SPNP</a:t>
            </a:r>
            <a:endParaRPr sz="1620" b="1" dirty="0"/>
          </a:p>
        </p:txBody>
      </p:sp>
      <p:sp>
        <p:nvSpPr>
          <p:cNvPr id="280" name="Google Shape;280;p31"/>
          <p:cNvSpPr txBox="1">
            <a:spLocks noGrp="1"/>
          </p:cNvSpPr>
          <p:nvPr>
            <p:ph type="title"/>
          </p:nvPr>
        </p:nvSpPr>
        <p:spPr>
          <a:xfrm>
            <a:off x="3771930" y="1180456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 dirty="0"/>
              <a:t>SPNP -  SPP</a:t>
            </a:r>
            <a:endParaRPr sz="1620" b="1" dirty="0"/>
          </a:p>
        </p:txBody>
      </p:sp>
      <p:sp>
        <p:nvSpPr>
          <p:cNvPr id="281" name="Google Shape;281;p31"/>
          <p:cNvSpPr txBox="1">
            <a:spLocks noGrp="1"/>
          </p:cNvSpPr>
          <p:nvPr>
            <p:ph type="title"/>
          </p:nvPr>
        </p:nvSpPr>
        <p:spPr>
          <a:xfrm>
            <a:off x="6683521" y="1180456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 dirty="0"/>
              <a:t>SPNP -  Jet</a:t>
            </a:r>
            <a:endParaRPr sz="1620" b="1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D5175832-F361-C75F-D120-D410BDBF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91" y="1753156"/>
            <a:ext cx="2951517" cy="31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EC957412-E6D7-F9D6-319C-11C97E05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00" y="1766048"/>
            <a:ext cx="2911591" cy="30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C0104C0C-0875-6446-2165-4A2D2B34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" y="1786658"/>
            <a:ext cx="2827593" cy="30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Thoughts</a:t>
            </a: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1"/>
          </p:nvPr>
        </p:nvSpPr>
        <p:spPr>
          <a:xfrm>
            <a:off x="311700" y="1361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Using </a:t>
            </a:r>
            <a:r>
              <a:rPr lang="en-US" u="sng" dirty="0"/>
              <a:t>consistent data </a:t>
            </a:r>
            <a:r>
              <a:rPr lang="en-US" dirty="0"/>
              <a:t>for training and testing </a:t>
            </a:r>
            <a:r>
              <a:rPr lang="en-US" u="sng" dirty="0"/>
              <a:t>generally produces the best results</a:t>
            </a:r>
          </a:p>
          <a:p>
            <a:pPr lvl="1" indent="-342900">
              <a:buSzPts val="1800"/>
              <a:buFont typeface="Courier New" panose="02070309020205020404" pitchFamily="49" charset="0"/>
              <a:buChar char="o"/>
            </a:pPr>
            <a:r>
              <a:rPr lang="en-US" sz="1800" dirty="0"/>
              <a:t>e.g. training and testing with jet data produces better results than training with jet data and testing with single particle data. </a:t>
            </a:r>
            <a:br>
              <a:rPr lang="en-US" sz="1800" dirty="0"/>
            </a:b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Following the approach of deriving calibrations from single particles with or without pileup leads to </a:t>
            </a:r>
            <a:r>
              <a:rPr lang="en-US" u="sng" dirty="0"/>
              <a:t>degradations of Linearity and Resolution</a:t>
            </a:r>
            <a:r>
              <a:rPr lang="en-US" dirty="0"/>
              <a:t> when using a DNN trained with jet data, and vice versa.</a:t>
            </a:r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DAB1D-0CB7-FF55-D82B-96F0830F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3564C-47FC-FA67-631B-B0EE527F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131" y="1282075"/>
            <a:ext cx="2526750" cy="3416400"/>
          </a:xfrm>
        </p:spPr>
        <p:txBody>
          <a:bodyPr/>
          <a:lstStyle/>
          <a:p>
            <a:r>
              <a:rPr lang="en-US" dirty="0"/>
              <a:t>Kenneth Johns</a:t>
            </a:r>
          </a:p>
          <a:p>
            <a:r>
              <a:rPr lang="en-US" dirty="0"/>
              <a:t>Peter Loch</a:t>
            </a:r>
          </a:p>
          <a:p>
            <a:r>
              <a:rPr lang="en-US" dirty="0"/>
              <a:t>Jad </a:t>
            </a:r>
            <a:r>
              <a:rPr lang="en-US" dirty="0" err="1"/>
              <a:t>Sardain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26B748-FD59-A973-DF84-8E2A4C63F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49BF8C-AC7C-22A1-6945-CC0B95AE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5" y="3109858"/>
            <a:ext cx="1431840" cy="19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75C38AF-1300-6B12-CA36-5C36CE27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73" y="3223699"/>
            <a:ext cx="1598570" cy="16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B76F79-1FAB-4F5B-6BD2-ADD944CF8A65}"/>
              </a:ext>
            </a:extLst>
          </p:cNvPr>
          <p:cNvSpPr txBox="1">
            <a:spLocks/>
          </p:cNvSpPr>
          <p:nvPr/>
        </p:nvSpPr>
        <p:spPr>
          <a:xfrm>
            <a:off x="6305550" y="1246817"/>
            <a:ext cx="2526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Michelle Coe</a:t>
            </a:r>
          </a:p>
          <a:p>
            <a:r>
              <a:rPr lang="en-US" dirty="0"/>
              <a:t>Chandra Holifield</a:t>
            </a:r>
          </a:p>
          <a:p>
            <a:r>
              <a:rPr lang="en-US" dirty="0"/>
              <a:t>Yancy Shirley</a:t>
            </a:r>
          </a:p>
          <a:p>
            <a:r>
              <a:rPr lang="en-US" dirty="0"/>
              <a:t>Nicolas </a:t>
            </a:r>
            <a:r>
              <a:rPr lang="en-US" dirty="0" err="1"/>
              <a:t>Mazziotti</a:t>
            </a:r>
            <a:endParaRPr lang="en-US" dirty="0"/>
          </a:p>
          <a:p>
            <a:r>
              <a:rPr lang="en-US" dirty="0"/>
              <a:t>Walter </a:t>
            </a:r>
            <a:r>
              <a:rPr lang="en-US" dirty="0" err="1"/>
              <a:t>Rahmer</a:t>
            </a:r>
            <a:endParaRPr lang="en-US" dirty="0"/>
          </a:p>
          <a:p>
            <a:r>
              <a:rPr lang="en-US" dirty="0" err="1"/>
              <a:t>Hanga</a:t>
            </a:r>
            <a:r>
              <a:rPr lang="en-US" dirty="0"/>
              <a:t> Andras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3C2933F-2CA2-4745-2B0E-B1B64B529139}"/>
              </a:ext>
            </a:extLst>
          </p:cNvPr>
          <p:cNvSpPr txBox="1">
            <a:spLocks/>
          </p:cNvSpPr>
          <p:nvPr/>
        </p:nvSpPr>
        <p:spPr>
          <a:xfrm>
            <a:off x="732598" y="1282075"/>
            <a:ext cx="2526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NASA Space Grant Program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US ATLAS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C6FFC9F-A997-22E1-5372-C14327C1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27" y="3701192"/>
            <a:ext cx="18764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ogo | University of Arizona Brand Resources">
            <a:extLst>
              <a:ext uri="{FF2B5EF4-FFF2-40B4-BE49-F238E27FC236}">
                <a16:creationId xmlns:a16="http://schemas.microsoft.com/office/drawing/2014/main" id="{A4477FCB-0858-7B2C-1DF7-B18A0A61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7" y="3354424"/>
            <a:ext cx="1610483" cy="150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9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1F70-A534-C427-523B-0CBED855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Calorimeter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0FB03E-645B-2ADE-ABFC-3372DC678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4F76FDD-4B1D-B44C-2CEB-3EBED6E3900F}"/>
              </a:ext>
            </a:extLst>
          </p:cNvPr>
          <p:cNvGrpSpPr/>
          <p:nvPr/>
        </p:nvGrpSpPr>
        <p:grpSpPr>
          <a:xfrm>
            <a:off x="4143375" y="1847850"/>
            <a:ext cx="4877783" cy="2687846"/>
            <a:chOff x="2053335" y="1469567"/>
            <a:chExt cx="5577119" cy="339045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50BFCDA-5C9B-BD45-0145-7DAEAA356A35}"/>
                </a:ext>
              </a:extLst>
            </p:cNvPr>
            <p:cNvGrpSpPr/>
            <p:nvPr/>
          </p:nvGrpSpPr>
          <p:grpSpPr>
            <a:xfrm>
              <a:off x="2053335" y="1469567"/>
              <a:ext cx="5037329" cy="3390450"/>
              <a:chOff x="990769" y="1392565"/>
              <a:chExt cx="5037329" cy="3390450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C82604B1-6EEE-E829-1A24-5CE6210CF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0769" y="1392565"/>
                <a:ext cx="5037329" cy="3390450"/>
              </a:xfrm>
              <a:prstGeom prst="rect">
                <a:avLst/>
              </a:prstGeom>
            </p:spPr>
          </p:pic>
          <p:sp>
            <p:nvSpPr>
              <p:cNvPr id="10" name="Explosión: 8 puntos 9">
                <a:extLst>
                  <a:ext uri="{FF2B5EF4-FFF2-40B4-BE49-F238E27FC236}">
                    <a16:creationId xmlns:a16="http://schemas.microsoft.com/office/drawing/2014/main" id="{9E4EBA76-496D-8BBF-2648-24C8F63B27CA}"/>
                  </a:ext>
                </a:extLst>
              </p:cNvPr>
              <p:cNvSpPr/>
              <p:nvPr/>
            </p:nvSpPr>
            <p:spPr>
              <a:xfrm>
                <a:off x="3249637" y="2904978"/>
                <a:ext cx="126609" cy="154745"/>
              </a:xfrm>
              <a:prstGeom prst="irregularSeal1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3E4CEA5-566E-A696-056D-7D42EF849ACE}"/>
                  </a:ext>
                </a:extLst>
              </p:cNvPr>
              <p:cNvSpPr txBox="1"/>
              <p:nvPr/>
            </p:nvSpPr>
            <p:spPr>
              <a:xfrm>
                <a:off x="1865672" y="3952568"/>
                <a:ext cx="11430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Calorimeter Barrel</a:t>
                </a:r>
              </a:p>
            </p:txBody>
          </p: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A40C20F-797C-FD64-8AB5-9E30E43E49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1471" y="3288890"/>
                <a:ext cx="582561" cy="6489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30DA9A5-4E98-0F84-7E9A-12C9B1AA2A5A}"/>
                </a:ext>
              </a:extLst>
            </p:cNvPr>
            <p:cNvSpPr txBox="1"/>
            <p:nvPr/>
          </p:nvSpPr>
          <p:spPr>
            <a:xfrm>
              <a:off x="6745612" y="2028706"/>
              <a:ext cx="88484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Collision point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21FA920-2D95-4F2C-2A72-4CF0A97D4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8812" y="2330245"/>
              <a:ext cx="2258868" cy="7291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9EA1414-84E8-0730-D5BD-367B3B50DE40}"/>
              </a:ext>
            </a:extLst>
          </p:cNvPr>
          <p:cNvGrpSpPr/>
          <p:nvPr/>
        </p:nvGrpSpPr>
        <p:grpSpPr>
          <a:xfrm>
            <a:off x="1029530" y="1218420"/>
            <a:ext cx="2641741" cy="1759470"/>
            <a:chOff x="509860" y="1017725"/>
            <a:chExt cx="3117746" cy="218447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599FFD4-466B-6FC0-8E1E-E12069B8B75A}"/>
                </a:ext>
              </a:extLst>
            </p:cNvPr>
            <p:cNvGrpSpPr/>
            <p:nvPr/>
          </p:nvGrpSpPr>
          <p:grpSpPr>
            <a:xfrm>
              <a:off x="509860" y="1073772"/>
              <a:ext cx="3117746" cy="2128424"/>
              <a:chOff x="509860" y="1073772"/>
              <a:chExt cx="3117746" cy="2128424"/>
            </a:xfrm>
          </p:grpSpPr>
          <p:pic>
            <p:nvPicPr>
              <p:cNvPr id="15362" name="Picture 2" descr="Upgraded Electronics of the ATLAS Hadronic Tile Calorimeter for the High  Luminosity LHC - CERN Document Server">
                <a:extLst>
                  <a:ext uri="{FF2B5EF4-FFF2-40B4-BE49-F238E27FC236}">
                    <a16:creationId xmlns:a16="http://schemas.microsoft.com/office/drawing/2014/main" id="{6005839F-AC97-78A4-B5B6-C4783CA26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49989"/>
              <a:stretch/>
            </p:blipFill>
            <p:spPr bwMode="auto">
              <a:xfrm>
                <a:off x="509860" y="1073772"/>
                <a:ext cx="3117746" cy="2128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riángulo rectángulo 12">
                <a:extLst>
                  <a:ext uri="{FF2B5EF4-FFF2-40B4-BE49-F238E27FC236}">
                    <a16:creationId xmlns:a16="http://schemas.microsoft.com/office/drawing/2014/main" id="{0614E020-799F-B8A3-011F-6B93ED2C84A0}"/>
                  </a:ext>
                </a:extLst>
              </p:cNvPr>
              <p:cNvSpPr/>
              <p:nvPr/>
            </p:nvSpPr>
            <p:spPr>
              <a:xfrm flipH="1">
                <a:off x="1469484" y="2530170"/>
                <a:ext cx="2158122" cy="57801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1A4D0370-D8BF-B8DF-3132-2CA88787E760}"/>
                </a:ext>
              </a:extLst>
            </p:cNvPr>
            <p:cNvSpPr/>
            <p:nvPr/>
          </p:nvSpPr>
          <p:spPr>
            <a:xfrm rot="10987148" flipH="1">
              <a:off x="509860" y="1017725"/>
              <a:ext cx="2126279" cy="36697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04F8D5B9-10AA-0A00-BBEB-78D45A851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08" y="2999812"/>
            <a:ext cx="2795540" cy="20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 idx="4294967295"/>
          </p:nvPr>
        </p:nvSpPr>
        <p:spPr>
          <a:xfrm>
            <a:off x="547775" y="364275"/>
            <a:ext cx="47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Methodology: Projection Y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2607100" y="2073900"/>
            <a:ext cx="56400" cy="2244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70" name="Google Shape;170;p22"/>
          <p:cNvGrpSpPr/>
          <p:nvPr/>
        </p:nvGrpSpPr>
        <p:grpSpPr>
          <a:xfrm>
            <a:off x="299800" y="936975"/>
            <a:ext cx="4011600" cy="3838775"/>
            <a:chOff x="299800" y="936975"/>
            <a:chExt cx="4011600" cy="3838775"/>
          </a:xfrm>
        </p:grpSpPr>
        <p:pic>
          <p:nvPicPr>
            <p:cNvPr id="171" name="Google Shape;17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875" y="936975"/>
              <a:ext cx="3981525" cy="383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109675" y="1220650"/>
              <a:ext cx="730100" cy="34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2"/>
          <p:cNvSpPr/>
          <p:nvPr/>
        </p:nvSpPr>
        <p:spPr>
          <a:xfrm>
            <a:off x="2607100" y="2073900"/>
            <a:ext cx="56400" cy="2355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925" y="857813"/>
            <a:ext cx="3505525" cy="399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7991-B7B8-4B66-AE65-AB04FF62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47" y="1376630"/>
            <a:ext cx="3614166" cy="2660904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LHC collides high energy protons together at speeds close to the speed of light.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Studies matter and energy at a fundamental level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beams intersect at four points around the ring. 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Introduction to the LHC | Of Particular Significance">
            <a:extLst>
              <a:ext uri="{FF2B5EF4-FFF2-40B4-BE49-F238E27FC236}">
                <a16:creationId xmlns:a16="http://schemas.microsoft.com/office/drawing/2014/main" id="{4622C1A9-2EF6-4EA0-B333-AEE5CE0E6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630" y="853210"/>
            <a:ext cx="4855277" cy="388362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FD222F-ECA6-4FF0-B3E8-7C436C0D0704}"/>
              </a:ext>
            </a:extLst>
          </p:cNvPr>
          <p:cNvSpPr txBox="1"/>
          <p:nvPr/>
        </p:nvSpPr>
        <p:spPr>
          <a:xfrm>
            <a:off x="8516074" y="4736838"/>
            <a:ext cx="19966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0B0A09-8B6F-5905-886D-C04295C17865}"/>
              </a:ext>
            </a:extLst>
          </p:cNvPr>
          <p:cNvSpPr txBox="1">
            <a:spLocks/>
          </p:cNvSpPr>
          <p:nvPr/>
        </p:nvSpPr>
        <p:spPr>
          <a:xfrm>
            <a:off x="311700" y="4066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Large Hadron Collider</a:t>
            </a:r>
          </a:p>
        </p:txBody>
      </p:sp>
    </p:spTree>
    <p:extLst>
      <p:ext uri="{BB962C8B-B14F-4D97-AF65-F5344CB8AC3E}">
        <p14:creationId xmlns:p14="http://schemas.microsoft.com/office/powerpoint/2010/main" val="360001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175" y="1017725"/>
            <a:ext cx="3618606" cy="38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Method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82" name="Google Shape;182;p23"/>
          <p:cNvGrpSpPr/>
          <p:nvPr/>
        </p:nvGrpSpPr>
        <p:grpSpPr>
          <a:xfrm>
            <a:off x="6153071" y="2498950"/>
            <a:ext cx="1251798" cy="1595808"/>
            <a:chOff x="6254146" y="2656175"/>
            <a:chExt cx="1251798" cy="1595808"/>
          </a:xfrm>
        </p:grpSpPr>
        <p:grpSp>
          <p:nvGrpSpPr>
            <p:cNvPr id="183" name="Google Shape;183;p23"/>
            <p:cNvGrpSpPr/>
            <p:nvPr/>
          </p:nvGrpSpPr>
          <p:grpSpPr>
            <a:xfrm rot="5400000">
              <a:off x="6068239" y="3416257"/>
              <a:ext cx="563818" cy="192004"/>
              <a:chOff x="1958467" y="4804275"/>
              <a:chExt cx="487058" cy="135300"/>
            </a:xfrm>
          </p:grpSpPr>
          <p:cxnSp>
            <p:nvCxnSpPr>
              <p:cNvPr id="184" name="Google Shape;184;p23"/>
              <p:cNvCxnSpPr/>
              <p:nvPr/>
            </p:nvCxnSpPr>
            <p:spPr>
              <a:xfrm rot="-5400000">
                <a:off x="2198395" y="4628945"/>
                <a:ext cx="2400" cy="47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23"/>
              <p:cNvCxnSpPr/>
              <p:nvPr/>
            </p:nvCxnSpPr>
            <p:spPr>
              <a:xfrm rot="-5400000" flipH="1">
                <a:off x="1891567" y="4871175"/>
                <a:ext cx="135300" cy="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23"/>
              <p:cNvCxnSpPr/>
              <p:nvPr/>
            </p:nvCxnSpPr>
            <p:spPr>
              <a:xfrm>
                <a:off x="2439225" y="4804275"/>
                <a:ext cx="6300" cy="135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7" name="Google Shape;187;p23"/>
            <p:cNvSpPr/>
            <p:nvPr/>
          </p:nvSpPr>
          <p:spPr>
            <a:xfrm>
              <a:off x="6308750" y="3464350"/>
              <a:ext cx="82800" cy="89400"/>
            </a:xfrm>
            <a:prstGeom prst="flowChartConnector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" name="Google Shape;188;p23"/>
            <p:cNvCxnSpPr>
              <a:stCxn id="187" idx="7"/>
            </p:cNvCxnSpPr>
            <p:nvPr/>
          </p:nvCxnSpPr>
          <p:spPr>
            <a:xfrm rot="10800000" flipH="1">
              <a:off x="6379424" y="3024142"/>
              <a:ext cx="474300" cy="45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9" name="Google Shape;189;p23"/>
            <p:cNvSpPr txBox="1"/>
            <p:nvPr/>
          </p:nvSpPr>
          <p:spPr>
            <a:xfrm>
              <a:off x="6683043" y="2656175"/>
              <a:ext cx="8229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Median</a:t>
              </a:r>
              <a:endParaRPr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   0.994</a:t>
              </a:r>
              <a:endParaRPr>
                <a:solidFill>
                  <a:srgbClr val="FF0000"/>
                </a:solidFill>
              </a:endParaRPr>
            </a:p>
          </p:txBody>
        </p:sp>
        <p:cxnSp>
          <p:nvCxnSpPr>
            <p:cNvPr id="190" name="Google Shape;190;p23"/>
            <p:cNvCxnSpPr/>
            <p:nvPr/>
          </p:nvCxnSpPr>
          <p:spPr>
            <a:xfrm>
              <a:off x="6379424" y="3794183"/>
              <a:ext cx="290400" cy="45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" name="Google Shape;191;p23"/>
          <p:cNvGrpSpPr/>
          <p:nvPr/>
        </p:nvGrpSpPr>
        <p:grpSpPr>
          <a:xfrm>
            <a:off x="463925" y="1017725"/>
            <a:ext cx="3514585" cy="3891250"/>
            <a:chOff x="196700" y="1017725"/>
            <a:chExt cx="3514585" cy="3891250"/>
          </a:xfrm>
        </p:grpSpPr>
        <p:pic>
          <p:nvPicPr>
            <p:cNvPr id="192" name="Google Shape;19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6700" y="1017725"/>
              <a:ext cx="3412692" cy="3891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3" name="Google Shape;193;p23"/>
            <p:cNvGrpSpPr/>
            <p:nvPr/>
          </p:nvGrpSpPr>
          <p:grpSpPr>
            <a:xfrm>
              <a:off x="1472500" y="1673689"/>
              <a:ext cx="2238785" cy="3235274"/>
              <a:chOff x="1605542" y="1960972"/>
              <a:chExt cx="2132582" cy="2949470"/>
            </a:xfrm>
          </p:grpSpPr>
          <p:cxnSp>
            <p:nvCxnSpPr>
              <p:cNvPr id="194" name="Google Shape;194;p23"/>
              <p:cNvCxnSpPr/>
              <p:nvPr/>
            </p:nvCxnSpPr>
            <p:spPr>
              <a:xfrm rot="10800000">
                <a:off x="2136738" y="2311261"/>
                <a:ext cx="90300" cy="508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5" name="Google Shape;195;p23"/>
              <p:cNvSpPr txBox="1"/>
              <p:nvPr/>
            </p:nvSpPr>
            <p:spPr>
              <a:xfrm>
                <a:off x="1833618" y="1960972"/>
                <a:ext cx="14427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Median </a:t>
                </a:r>
                <a:br>
                  <a:rPr lang="en">
                    <a:solidFill>
                      <a:srgbClr val="FF0000"/>
                    </a:solidFill>
                  </a:rPr>
                </a:br>
                <a:r>
                  <a:rPr lang="en">
                    <a:solidFill>
                      <a:srgbClr val="FF0000"/>
                    </a:solidFill>
                  </a:rPr>
                  <a:t>        0.994</a:t>
                </a:r>
                <a:endParaRPr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96" name="Google Shape;196;p23"/>
              <p:cNvGrpSpPr/>
              <p:nvPr/>
            </p:nvGrpSpPr>
            <p:grpSpPr>
              <a:xfrm>
                <a:off x="1605542" y="4651542"/>
                <a:ext cx="1056162" cy="155243"/>
                <a:chOff x="1385320" y="4804168"/>
                <a:chExt cx="1408403" cy="129900"/>
              </a:xfrm>
            </p:grpSpPr>
            <p:cxnSp>
              <p:nvCxnSpPr>
                <p:cNvPr id="197" name="Google Shape;197;p23"/>
                <p:cNvCxnSpPr/>
                <p:nvPr/>
              </p:nvCxnSpPr>
              <p:spPr>
                <a:xfrm>
                  <a:off x="1390624" y="4870153"/>
                  <a:ext cx="14031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23"/>
                <p:cNvCxnSpPr/>
                <p:nvPr/>
              </p:nvCxnSpPr>
              <p:spPr>
                <a:xfrm>
                  <a:off x="1385320" y="4804168"/>
                  <a:ext cx="1800" cy="12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23"/>
                <p:cNvCxnSpPr/>
                <p:nvPr/>
              </p:nvCxnSpPr>
              <p:spPr>
                <a:xfrm>
                  <a:off x="2787465" y="4805343"/>
                  <a:ext cx="4500" cy="12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00" name="Google Shape;200;p23"/>
              <p:cNvSpPr txBox="1"/>
              <p:nvPr/>
            </p:nvSpPr>
            <p:spPr>
              <a:xfrm>
                <a:off x="1699346" y="4724326"/>
                <a:ext cx="865200" cy="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A86E8"/>
                    </a:solidFill>
                  </a:rPr>
                  <a:t>68% IQR*</a:t>
                </a:r>
                <a:endParaRPr sz="1200">
                  <a:solidFill>
                    <a:srgbClr val="4A86E8"/>
                  </a:solidFill>
                </a:endParaRPr>
              </a:p>
            </p:txBody>
          </p:sp>
          <p:cxnSp>
            <p:nvCxnSpPr>
              <p:cNvPr id="201" name="Google Shape;201;p23"/>
              <p:cNvCxnSpPr/>
              <p:nvPr/>
            </p:nvCxnSpPr>
            <p:spPr>
              <a:xfrm flipH="1">
                <a:off x="2215033" y="2427294"/>
                <a:ext cx="12000" cy="210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02" name="Google Shape;202;p23"/>
              <p:cNvPicPr preferRelativeResize="0"/>
              <p:nvPr/>
            </p:nvPicPr>
            <p:blipFill rotWithShape="1">
              <a:blip r:embed="rId4">
                <a:alphaModFix/>
              </a:blip>
              <a:srcRect l="79368" t="92916"/>
              <a:stretch/>
            </p:blipFill>
            <p:spPr>
              <a:xfrm>
                <a:off x="3014875" y="4627292"/>
                <a:ext cx="723249" cy="283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3" name="Google Shape;203;p23"/>
          <p:cNvSpPr txBox="1"/>
          <p:nvPr/>
        </p:nvSpPr>
        <p:spPr>
          <a:xfrm>
            <a:off x="0" y="4749900"/>
            <a:ext cx="156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</a:rPr>
              <a:t>*Smallest quantile range that holds 68% of data</a:t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6496476" y="3952025"/>
            <a:ext cx="908400" cy="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A86E8"/>
                </a:solidFill>
              </a:rPr>
              <a:t>68% IQR</a:t>
            </a:r>
            <a:endParaRPr sz="12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800075" y="548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Jet-Jet</a:t>
            </a:r>
            <a:endParaRPr sz="2620"/>
          </a:p>
        </p:txBody>
      </p:sp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11" name="Google Shape;211;p24"/>
          <p:cNvGrpSpPr/>
          <p:nvPr/>
        </p:nvGrpSpPr>
        <p:grpSpPr>
          <a:xfrm>
            <a:off x="292725" y="1456625"/>
            <a:ext cx="2834400" cy="3507900"/>
            <a:chOff x="292725" y="1456625"/>
            <a:chExt cx="2834400" cy="3507900"/>
          </a:xfrm>
        </p:grpSpPr>
        <p:pic>
          <p:nvPicPr>
            <p:cNvPr id="212" name="Google Shape;21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3200" y="2474288"/>
              <a:ext cx="408622" cy="302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4"/>
            <p:cNvSpPr txBox="1"/>
            <p:nvPr/>
          </p:nvSpPr>
          <p:spPr>
            <a:xfrm>
              <a:off x="292725" y="1456625"/>
              <a:ext cx="2834400" cy="3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</a:rPr>
                <a:t>Able to replicate results similar to PubNote:</a:t>
              </a:r>
              <a:endParaRPr sz="16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Char char="●"/>
              </a:pPr>
              <a:r>
                <a:rPr lang="en" sz="1600">
                  <a:solidFill>
                    <a:schemeClr val="dk2"/>
                  </a:solidFill>
                </a:rPr>
                <a:t>DNN performs better than  </a:t>
              </a:r>
              <a:endParaRPr sz="1600">
                <a:solidFill>
                  <a:schemeClr val="dk2"/>
                </a:solidFill>
              </a:endParaRPr>
            </a:p>
          </p:txBody>
        </p:sp>
      </p:grpSp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250" y="-5"/>
            <a:ext cx="2430350" cy="257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3189" y="2567475"/>
            <a:ext cx="2393412" cy="2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3125" y="0"/>
            <a:ext cx="2430350" cy="256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0657" y="2575407"/>
            <a:ext cx="2355268" cy="25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589375" y="185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Jet-Jet</a:t>
            </a:r>
            <a:endParaRPr sz="2620"/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300" y="2463"/>
            <a:ext cx="2390950" cy="249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300" y="2498650"/>
            <a:ext cx="2486961" cy="26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650" y="0"/>
            <a:ext cx="2390950" cy="251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651" y="2531648"/>
            <a:ext cx="2486950" cy="261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693100" y="545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SPP - SPP</a:t>
            </a:r>
            <a:endParaRPr sz="2620"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513400" y="1527025"/>
            <a:ext cx="26949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DNN also performs well when applied to Single Particles with Pileup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125" y="31900"/>
            <a:ext cx="2419950" cy="25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769" y="2593614"/>
            <a:ext cx="2419950" cy="25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775" y="29175"/>
            <a:ext cx="2419950" cy="25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4350" y="2582325"/>
            <a:ext cx="2392369" cy="25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699275" y="1607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SPP - SPP</a:t>
            </a: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150" y="-6000"/>
            <a:ext cx="2419825" cy="255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263" y="2533013"/>
            <a:ext cx="2453600" cy="26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9375" y="0"/>
            <a:ext cx="2453600" cy="25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9450" y="2548548"/>
            <a:ext cx="2453599" cy="259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623400" y="56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Jet - SPP</a:t>
            </a:r>
            <a:endParaRPr sz="2620"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188175" y="1375350"/>
            <a:ext cx="25236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Linearity does not improve 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Matches          scale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Relative Resolution degrades 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Performs worse than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75" y="1932863"/>
            <a:ext cx="414206" cy="3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75" y="3421088"/>
            <a:ext cx="414206" cy="3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450" y="2565181"/>
            <a:ext cx="2418375" cy="257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7450" y="0"/>
            <a:ext cx="2418375" cy="25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4620" y="2562775"/>
            <a:ext cx="2418375" cy="258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4625" y="0"/>
            <a:ext cx="2418375" cy="25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500550" y="1538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Jet - SPP</a:t>
            </a:r>
            <a:endParaRPr sz="2620"/>
          </a:p>
        </p:txBody>
      </p:sp>
      <p:sp>
        <p:nvSpPr>
          <p:cNvPr id="267" name="Google Shape;26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68" name="Google Shape;2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000" y="0"/>
            <a:ext cx="2401400" cy="253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000" y="2506725"/>
            <a:ext cx="2401412" cy="25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3400" y="0"/>
            <a:ext cx="2401400" cy="254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3400" y="2506725"/>
            <a:ext cx="2488567" cy="2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623400" y="52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SPP - Jet</a:t>
            </a:r>
            <a:endParaRPr sz="2620"/>
          </a:p>
        </p:txBody>
      </p:sp>
      <p:sp>
        <p:nvSpPr>
          <p:cNvPr id="277" name="Google Shape;27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78" name="Google Shape;278;p30"/>
          <p:cNvSpPr txBox="1"/>
          <p:nvPr/>
        </p:nvSpPr>
        <p:spPr>
          <a:xfrm>
            <a:off x="234650" y="1580725"/>
            <a:ext cx="25236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Linearity does not improve significantly</a:t>
            </a:r>
            <a:endParaRPr sz="16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Relative Resolution degrades with this setup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350" y="2526956"/>
            <a:ext cx="2442850" cy="261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345" y="-5"/>
            <a:ext cx="2442850" cy="256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825" y="2554304"/>
            <a:ext cx="2442850" cy="258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2825" y="0"/>
            <a:ext cx="2442850" cy="25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311700" y="33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Particle with No Pileup </a:t>
            </a: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xfrm>
            <a:off x="658900" y="1104600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SPNP</a:t>
            </a:r>
            <a:endParaRPr sz="1620" b="1"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3815025" y="113002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SPP</a:t>
            </a:r>
            <a:endParaRPr sz="1620" b="1"/>
          </a:p>
        </p:txBody>
      </p: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6798475" y="1104600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Jet</a:t>
            </a:r>
            <a:endParaRPr sz="1620" b="1"/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1766050"/>
            <a:ext cx="2842100" cy="304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950" y="1721675"/>
            <a:ext cx="2907626" cy="30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750" y="1701400"/>
            <a:ext cx="2907625" cy="306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xfrm>
            <a:off x="311700" y="5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 </a:t>
            </a: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203575" y="6307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Jet-Jet</a:t>
            </a:r>
            <a:endParaRPr sz="1620" b="1"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3205175" y="6307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Jet-SPP </a:t>
            </a:r>
            <a:endParaRPr sz="1620" b="1"/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xfrm>
            <a:off x="6101500" y="6307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Jet-SPNP</a:t>
            </a:r>
            <a:endParaRPr sz="1620" b="1"/>
          </a:p>
        </p:txBody>
      </p:sp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3136523"/>
            <a:ext cx="1882625" cy="200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00" y="1143904"/>
            <a:ext cx="1882625" cy="199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356" y="3099182"/>
            <a:ext cx="1921069" cy="204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356" y="1143897"/>
            <a:ext cx="1896897" cy="197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4325" y="1162575"/>
            <a:ext cx="1855434" cy="19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5837" y="3099175"/>
            <a:ext cx="1932398" cy="20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8-A34E-AF21-FB6A-B48343D1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Jets vs Single Particles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9E337-0048-033A-62BE-71F7F67F1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2A079-BCB5-3451-F1F5-E6E954B6C0CC}"/>
              </a:ext>
            </a:extLst>
          </p:cNvPr>
          <p:cNvGrpSpPr/>
          <p:nvPr/>
        </p:nvGrpSpPr>
        <p:grpSpPr>
          <a:xfrm>
            <a:off x="215705" y="1319504"/>
            <a:ext cx="5735269" cy="3629701"/>
            <a:chOff x="1310385" y="731375"/>
            <a:chExt cx="6461152" cy="43583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5492AD-5565-CA40-BAE7-63D0E61168B3}"/>
                </a:ext>
              </a:extLst>
            </p:cNvPr>
            <p:cNvGrpSpPr/>
            <p:nvPr/>
          </p:nvGrpSpPr>
          <p:grpSpPr>
            <a:xfrm>
              <a:off x="1310385" y="731375"/>
              <a:ext cx="6461152" cy="4358379"/>
              <a:chOff x="1310385" y="731375"/>
              <a:chExt cx="6461152" cy="435837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EC604C1-B9F3-8015-6186-BAB82B32C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737" r="11905"/>
              <a:stretch/>
            </p:blipFill>
            <p:spPr>
              <a:xfrm>
                <a:off x="1310385" y="1098243"/>
                <a:ext cx="6426189" cy="383911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7CB317-AA4A-F9F2-99AC-F3ED23610FDC}"/>
                  </a:ext>
                </a:extLst>
              </p:cNvPr>
              <p:cNvSpPr/>
              <p:nvPr/>
            </p:nvSpPr>
            <p:spPr>
              <a:xfrm>
                <a:off x="1310385" y="1464527"/>
                <a:ext cx="1678142" cy="1248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9BAE2E-AC59-3C8B-CBCE-87A081886CDD}"/>
                  </a:ext>
                </a:extLst>
              </p:cNvPr>
              <p:cNvSpPr/>
              <p:nvPr/>
            </p:nvSpPr>
            <p:spPr>
              <a:xfrm>
                <a:off x="1310385" y="4289502"/>
                <a:ext cx="1678142" cy="800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D3EA10-C76B-A62A-2563-77C1D0BCEA1E}"/>
                  </a:ext>
                </a:extLst>
              </p:cNvPr>
              <p:cNvSpPr/>
              <p:nvPr/>
            </p:nvSpPr>
            <p:spPr>
              <a:xfrm>
                <a:off x="6190435" y="731375"/>
                <a:ext cx="1581102" cy="1248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1C5B03-D503-58C3-9BD3-45861259EF43}"/>
                  </a:ext>
                </a:extLst>
              </p:cNvPr>
              <p:cNvSpPr/>
              <p:nvPr/>
            </p:nvSpPr>
            <p:spPr>
              <a:xfrm>
                <a:off x="5817221" y="3108813"/>
                <a:ext cx="1954316" cy="16564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C1C149-355B-282D-A649-0936504F1CB0}"/>
                </a:ext>
              </a:extLst>
            </p:cNvPr>
            <p:cNvSpPr txBox="1"/>
            <p:nvPr/>
          </p:nvSpPr>
          <p:spPr>
            <a:xfrm>
              <a:off x="2252546" y="1464527"/>
              <a:ext cx="877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1F8930-2D83-59E8-05A7-4657AA13DEDB}"/>
                </a:ext>
              </a:extLst>
            </p:cNvPr>
            <p:cNvSpPr txBox="1"/>
            <p:nvPr/>
          </p:nvSpPr>
          <p:spPr>
            <a:xfrm>
              <a:off x="5525258" y="4318499"/>
              <a:ext cx="877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Proton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3EBA90-8399-36E9-D45A-EF91183A7586}"/>
                </a:ext>
              </a:extLst>
            </p:cNvPr>
            <p:cNvSpPr txBox="1"/>
            <p:nvPr/>
          </p:nvSpPr>
          <p:spPr>
            <a:xfrm>
              <a:off x="4610892" y="1264569"/>
              <a:ext cx="1289196" cy="6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Single Particles</a:t>
              </a:r>
            </a:p>
          </p:txBody>
        </p:sp>
      </p:grpSp>
      <p:sp>
        <p:nvSpPr>
          <p:cNvPr id="21" name="Google Shape;64;p14">
            <a:extLst>
              <a:ext uri="{FF2B5EF4-FFF2-40B4-BE49-F238E27FC236}">
                <a16:creationId xmlns:a16="http://schemas.microsoft.com/office/drawing/2014/main" id="{C758585F-C18B-5E92-7966-578D6D1557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29873" y="1179537"/>
            <a:ext cx="3107312" cy="3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Proton-Proton collisions produce</a:t>
            </a:r>
          </a:p>
          <a:p>
            <a:pPr lvl="1" indent="-342900">
              <a:buSzPts val="1800"/>
              <a:buFont typeface="Courier New" panose="02070309020205020404" pitchFamily="49" charset="0"/>
              <a:buChar char="o"/>
            </a:pPr>
            <a:r>
              <a:rPr lang="en-US" u="sng" dirty="0"/>
              <a:t>Hadronic showers </a:t>
            </a:r>
            <a:r>
              <a:rPr lang="en-US" dirty="0"/>
              <a:t>caused by a chain reaction of decaying hadronic particle. Commonly known called </a:t>
            </a:r>
            <a:r>
              <a:rPr lang="en-US" u="sng" dirty="0"/>
              <a:t>“jets”.</a:t>
            </a:r>
            <a:br>
              <a:rPr lang="en-US" u="sng" dirty="0"/>
            </a:br>
            <a:endParaRPr lang="en-US" u="sng" dirty="0"/>
          </a:p>
          <a:p>
            <a:pPr lvl="1" indent="-342900">
              <a:buSzPts val="1800"/>
              <a:buFont typeface="Courier New" panose="02070309020205020404" pitchFamily="49" charset="0"/>
              <a:buChar char="o"/>
            </a:pPr>
            <a:r>
              <a:rPr lang="en-US" dirty="0"/>
              <a:t>An array of </a:t>
            </a:r>
            <a:r>
              <a:rPr lang="en-US" u="sng" dirty="0"/>
              <a:t>single</a:t>
            </a:r>
            <a:r>
              <a:rPr lang="en-US" dirty="0"/>
              <a:t>, or individual </a:t>
            </a:r>
            <a:r>
              <a:rPr lang="en-US" u="sng" dirty="0"/>
              <a:t>particles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33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311700" y="5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 </a:t>
            </a: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147300" y="51462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Jet-Jet</a:t>
            </a:r>
            <a:endParaRPr sz="1620" b="1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3205175" y="51462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Jet-SPP </a:t>
            </a:r>
            <a:endParaRPr sz="1620" b="1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/>
          </p:nvPr>
        </p:nvSpPr>
        <p:spPr>
          <a:xfrm>
            <a:off x="6101500" y="4783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Jet-SPNP</a:t>
            </a:r>
            <a:endParaRPr sz="1620" b="1"/>
          </a:p>
        </p:txBody>
      </p:sp>
      <p:pic>
        <p:nvPicPr>
          <p:cNvPr id="338" name="Google Shape;3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00" y="954250"/>
            <a:ext cx="1998849" cy="211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00" y="3045143"/>
            <a:ext cx="1998850" cy="209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4925" y="3027599"/>
            <a:ext cx="1998850" cy="211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925" y="944700"/>
            <a:ext cx="1954673" cy="20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6300" y="951588"/>
            <a:ext cx="1954674" cy="20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6300" y="3027511"/>
            <a:ext cx="1954675" cy="211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2288750" y="6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Particle with Pileup </a:t>
            </a:r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/>
          </p:nvPr>
        </p:nvSpPr>
        <p:spPr>
          <a:xfrm>
            <a:off x="716975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SPP</a:t>
            </a:r>
            <a:endParaRPr sz="1620" b="1"/>
          </a:p>
        </p:txBody>
      </p:sp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3765100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SPNP</a:t>
            </a:r>
            <a:endParaRPr sz="1620" b="1"/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6984325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Jet</a:t>
            </a:r>
            <a:endParaRPr sz="1620" b="1"/>
          </a:p>
        </p:txBody>
      </p:sp>
      <p:pic>
        <p:nvPicPr>
          <p:cNvPr id="353" name="Google Shape;3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25" y="3165651"/>
            <a:ext cx="1824116" cy="19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25" y="1222639"/>
            <a:ext cx="1824125" cy="19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6550" y="1148840"/>
            <a:ext cx="1858448" cy="196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6553" y="3128417"/>
            <a:ext cx="1891522" cy="201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0929" y="1157575"/>
            <a:ext cx="1891521" cy="198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0925" y="3155889"/>
            <a:ext cx="1891524" cy="199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>
            <a:spLocks noGrp="1"/>
          </p:cNvSpPr>
          <p:nvPr>
            <p:ph type="title"/>
          </p:nvPr>
        </p:nvSpPr>
        <p:spPr>
          <a:xfrm>
            <a:off x="2288750" y="6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Particle with Pileup 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title"/>
          </p:nvPr>
        </p:nvSpPr>
        <p:spPr>
          <a:xfrm>
            <a:off x="716975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SPP</a:t>
            </a:r>
            <a:endParaRPr sz="1620" b="1"/>
          </a:p>
        </p:txBody>
      </p:sp>
      <p:sp>
        <p:nvSpPr>
          <p:cNvPr id="366" name="Google Shape;366;p38"/>
          <p:cNvSpPr txBox="1">
            <a:spLocks noGrp="1"/>
          </p:cNvSpPr>
          <p:nvPr>
            <p:ph type="title"/>
          </p:nvPr>
        </p:nvSpPr>
        <p:spPr>
          <a:xfrm>
            <a:off x="3765100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SPNP</a:t>
            </a:r>
            <a:endParaRPr sz="1620" b="1"/>
          </a:p>
        </p:txBody>
      </p:sp>
      <p:sp>
        <p:nvSpPr>
          <p:cNvPr id="367" name="Google Shape;367;p38"/>
          <p:cNvSpPr txBox="1">
            <a:spLocks noGrp="1"/>
          </p:cNvSpPr>
          <p:nvPr>
            <p:ph type="title"/>
          </p:nvPr>
        </p:nvSpPr>
        <p:spPr>
          <a:xfrm>
            <a:off x="6984325" y="753675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SPP -  Jet</a:t>
            </a:r>
            <a:endParaRPr sz="1620" b="1"/>
          </a:p>
        </p:txBody>
      </p:sp>
      <p:pic>
        <p:nvPicPr>
          <p:cNvPr id="368" name="Google Shape;3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83850"/>
            <a:ext cx="1905926" cy="203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3107600"/>
            <a:ext cx="1905925" cy="20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150" y="1101700"/>
            <a:ext cx="1941700" cy="203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4157" y="3101000"/>
            <a:ext cx="1941693" cy="20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6525" y="1074413"/>
            <a:ext cx="1905925" cy="205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6524" y="3116563"/>
            <a:ext cx="1905925" cy="202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>
            <a:spLocks noGrp="1"/>
          </p:cNvSpPr>
          <p:nvPr>
            <p:ph type="title"/>
          </p:nvPr>
        </p:nvSpPr>
        <p:spPr>
          <a:xfrm>
            <a:off x="22515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Particle with No Pileup </a:t>
            </a:r>
            <a:endParaRPr/>
          </a:p>
        </p:txBody>
      </p:sp>
      <p:sp>
        <p:nvSpPr>
          <p:cNvPr id="379" name="Google Shape;37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773500" y="572700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SPNP</a:t>
            </a:r>
            <a:endParaRPr sz="1620" b="1"/>
          </a:p>
        </p:txBody>
      </p:sp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3733725" y="531900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SPP</a:t>
            </a:r>
            <a:endParaRPr sz="1620" b="1"/>
          </a:p>
        </p:txBody>
      </p:sp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6693950" y="531900"/>
            <a:ext cx="2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 b="1"/>
              <a:t>SPNP -  Jet</a:t>
            </a:r>
            <a:endParaRPr sz="1620" b="1"/>
          </a:p>
        </p:txBody>
      </p:sp>
      <p:pic>
        <p:nvPicPr>
          <p:cNvPr id="383" name="Google Shape;3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825" y="957474"/>
            <a:ext cx="1968875" cy="20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6696" y="957151"/>
            <a:ext cx="1968875" cy="206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875" y="957150"/>
            <a:ext cx="1968874" cy="206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875" y="3021081"/>
            <a:ext cx="1968875" cy="212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6701" y="3046285"/>
            <a:ext cx="1968875" cy="20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9676" y="3077974"/>
            <a:ext cx="1968875" cy="206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5E14-A06B-EBF5-D51F-B038FDAA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ATLAS C</a:t>
            </a:r>
            <a:r>
              <a:rPr lang="en-US" dirty="0" err="1"/>
              <a:t>alorimeter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9235D-FBFD-FA70-912A-01C9FA96B4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225D332-6ACD-B57D-E950-1B2F56459F2E}"/>
              </a:ext>
            </a:extLst>
          </p:cNvPr>
          <p:cNvGrpSpPr/>
          <p:nvPr/>
        </p:nvGrpSpPr>
        <p:grpSpPr>
          <a:xfrm>
            <a:off x="3566881" y="1145246"/>
            <a:ext cx="5577119" cy="3390450"/>
            <a:chOff x="2053335" y="1469567"/>
            <a:chExt cx="5577119" cy="339045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89A5215-7304-B29F-7D90-BE27E10012DF}"/>
                </a:ext>
              </a:extLst>
            </p:cNvPr>
            <p:cNvGrpSpPr/>
            <p:nvPr/>
          </p:nvGrpSpPr>
          <p:grpSpPr>
            <a:xfrm>
              <a:off x="2053335" y="1469567"/>
              <a:ext cx="5037329" cy="3390450"/>
              <a:chOff x="990769" y="1392565"/>
              <a:chExt cx="5037329" cy="3390450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046A5B6D-75B5-69D3-BA2A-D56E25FA4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0769" y="1392565"/>
                <a:ext cx="5037329" cy="3390450"/>
              </a:xfrm>
              <a:prstGeom prst="rect">
                <a:avLst/>
              </a:prstGeom>
            </p:spPr>
          </p:pic>
          <p:sp>
            <p:nvSpPr>
              <p:cNvPr id="8" name="Explosión: 8 puntos 7">
                <a:extLst>
                  <a:ext uri="{FF2B5EF4-FFF2-40B4-BE49-F238E27FC236}">
                    <a16:creationId xmlns:a16="http://schemas.microsoft.com/office/drawing/2014/main" id="{49EB445D-F506-3CAE-3BF5-32E3CAFA431E}"/>
                  </a:ext>
                </a:extLst>
              </p:cNvPr>
              <p:cNvSpPr/>
              <p:nvPr/>
            </p:nvSpPr>
            <p:spPr>
              <a:xfrm>
                <a:off x="3249637" y="2904978"/>
                <a:ext cx="126609" cy="154745"/>
              </a:xfrm>
              <a:prstGeom prst="irregularSeal1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02B650E-AC41-3912-1FEE-EE895B945D7F}"/>
                  </a:ext>
                </a:extLst>
              </p:cNvPr>
              <p:cNvSpPr txBox="1"/>
              <p:nvPr/>
            </p:nvSpPr>
            <p:spPr>
              <a:xfrm>
                <a:off x="1865672" y="3952568"/>
                <a:ext cx="11430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Calorimeter Barrel</a:t>
                </a:r>
              </a:p>
            </p:txBody>
          </p: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C9869FA6-276F-72BA-54EC-D9739E219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1471" y="3288890"/>
                <a:ext cx="582561" cy="6489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C0B3399-39ED-5411-2EAE-F9A4D0EE180C}"/>
                </a:ext>
              </a:extLst>
            </p:cNvPr>
            <p:cNvSpPr txBox="1"/>
            <p:nvPr/>
          </p:nvSpPr>
          <p:spPr>
            <a:xfrm>
              <a:off x="6745612" y="2028706"/>
              <a:ext cx="88484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Collision point</a:t>
              </a: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2A8D51AF-A043-F63C-B128-BC9E34E22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8812" y="2330245"/>
              <a:ext cx="2258868" cy="7291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Google Shape;64;p14">
            <a:extLst>
              <a:ext uri="{FF2B5EF4-FFF2-40B4-BE49-F238E27FC236}">
                <a16:creationId xmlns:a16="http://schemas.microsoft.com/office/drawing/2014/main" id="{7F3AC922-688D-0345-6F91-A5864DA71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3295" y="1513800"/>
            <a:ext cx="3107312" cy="3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Barrel around collision point</a:t>
            </a:r>
            <a:br>
              <a:rPr lang="en-US" dirty="0"/>
            </a:b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Reads electromagnetic energy deposited by particles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4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506700" y="516849"/>
            <a:ext cx="8520600" cy="730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Motivation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006100" y="1247425"/>
            <a:ext cx="7166350" cy="3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Use Deep Neural Networks to calibrate for more accurate energy readings of topological clusters.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/>
              <a:t>The input features were taken from topological clusters associated with jets.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This was documented in ATLAS Public Note ATL-PHYS-PUB-2023-019</a:t>
            </a:r>
            <a:br>
              <a:rPr lang="en" sz="1600" dirty="0"/>
            </a:b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For completeness, we studied whether input features taken from topological clusters associated with single particles gave similarly good performance. </a:t>
            </a: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7525" y="3279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/>
              <a:t>Methodology</a:t>
            </a:r>
            <a:endParaRPr sz="252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59567" y="1200815"/>
            <a:ext cx="3394380" cy="3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2000" dirty="0"/>
              <a:t>Single Particle </a:t>
            </a:r>
          </a:p>
          <a:p>
            <a:pPr lvl="1" indent="-349250">
              <a:buSzPts val="1900"/>
              <a:buFont typeface="Courier New" panose="02070309020205020404" pitchFamily="49" charset="0"/>
              <a:buChar char="o"/>
            </a:pPr>
            <a:r>
              <a:rPr lang="en-US" sz="1600" dirty="0"/>
              <a:t>w/ Pileup - </a:t>
            </a:r>
            <a:r>
              <a:rPr lang="en-US" sz="1600" b="1" dirty="0"/>
              <a:t>SPP</a:t>
            </a:r>
          </a:p>
          <a:p>
            <a:pPr lvl="1" indent="-349250">
              <a:buSzPts val="1900"/>
              <a:buFont typeface="Courier New" panose="02070309020205020404" pitchFamily="49" charset="0"/>
              <a:buChar char="o"/>
            </a:pPr>
            <a:r>
              <a:rPr lang="en-US" sz="1600" dirty="0"/>
              <a:t>No Pileup – </a:t>
            </a:r>
            <a:r>
              <a:rPr lang="en-US" sz="1600" b="1" dirty="0"/>
              <a:t>SPNP</a:t>
            </a:r>
            <a:br>
              <a:rPr lang="en-US" sz="1600" b="1" dirty="0"/>
            </a:br>
            <a:endParaRPr lang="en" sz="2000" b="1" dirty="0"/>
          </a:p>
          <a:p>
            <a:pPr indent="-349250">
              <a:buSzPts val="1900"/>
            </a:pPr>
            <a:r>
              <a:rPr lang="en-US" sz="2000" dirty="0"/>
              <a:t>Pileup: Multiple events occur/are detected at the same time</a:t>
            </a:r>
            <a:br>
              <a:rPr lang="en-US" sz="2000" dirty="0"/>
            </a:br>
            <a:endParaRPr lang="en-US" sz="20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2000" dirty="0"/>
              <a:t>Jet-Jet was done in pubnote (</a:t>
            </a:r>
            <a:r>
              <a:rPr lang="en" sz="1400" dirty="0"/>
              <a:t>ATL-PHYS-PUB-2023-019)</a:t>
            </a:r>
            <a:endParaRPr sz="2000"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5236893" y="1154997"/>
            <a:ext cx="3368628" cy="1416753"/>
            <a:chOff x="1072214" y="3561747"/>
            <a:chExt cx="3288833" cy="994566"/>
          </a:xfrm>
        </p:grpSpPr>
        <p:sp>
          <p:nvSpPr>
            <p:cNvPr id="92" name="Google Shape;92;p17"/>
            <p:cNvSpPr txBox="1"/>
            <p:nvPr/>
          </p:nvSpPr>
          <p:spPr>
            <a:xfrm>
              <a:off x="2834948" y="3561747"/>
              <a:ext cx="152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dk2"/>
                  </a:solidFill>
                </a:rPr>
                <a:t>Tested on:</a:t>
              </a:r>
              <a:endParaRPr sz="1300" b="1" dirty="0">
                <a:solidFill>
                  <a:schemeClr val="dk2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lang="en" sz="1300" dirty="0">
                  <a:solidFill>
                    <a:schemeClr val="dk2"/>
                  </a:solidFill>
                </a:rPr>
              </a:br>
              <a:r>
                <a:rPr lang="en" sz="1300" dirty="0">
                  <a:solidFill>
                    <a:schemeClr val="dk2"/>
                  </a:solidFill>
                </a:rPr>
                <a:t>Jet</a:t>
              </a:r>
              <a:r>
                <a:rPr lang="en" sz="700" dirty="0">
                  <a:solidFill>
                    <a:schemeClr val="dk2"/>
                  </a:solidFill>
                </a:rPr>
                <a:t> </a:t>
              </a:r>
              <a:br>
                <a:rPr lang="en" sz="1300" dirty="0">
                  <a:solidFill>
                    <a:schemeClr val="dk2"/>
                  </a:solidFill>
                </a:rPr>
              </a:br>
              <a:endParaRPr sz="1300" dirty="0">
                <a:solidFill>
                  <a:schemeClr val="dk2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dirty="0">
                  <a:solidFill>
                    <a:schemeClr val="dk2"/>
                  </a:solidFill>
                </a:rPr>
                <a:t>SPP</a:t>
              </a:r>
              <a:r>
                <a:rPr lang="en" sz="500" dirty="0">
                  <a:solidFill>
                    <a:schemeClr val="dk2"/>
                  </a:solidFill>
                </a:rPr>
                <a:t> </a:t>
              </a:r>
              <a:br>
                <a:rPr lang="en" sz="1300" dirty="0">
                  <a:solidFill>
                    <a:schemeClr val="dk2"/>
                  </a:solidFill>
                </a:rPr>
              </a:br>
              <a:br>
                <a:rPr lang="en" sz="1300" dirty="0">
                  <a:solidFill>
                    <a:schemeClr val="dk2"/>
                  </a:solidFill>
                </a:rPr>
              </a:br>
              <a:r>
                <a:rPr lang="en" sz="1300" dirty="0">
                  <a:solidFill>
                    <a:schemeClr val="dk2"/>
                  </a:solidFill>
                </a:rPr>
                <a:t>SPNP</a:t>
              </a:r>
              <a:endParaRPr sz="1300" dirty="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 dirty="0">
                <a:solidFill>
                  <a:schemeClr val="dk2"/>
                </a:solidFill>
              </a:endParaRPr>
            </a:p>
          </p:txBody>
        </p:sp>
        <p:cxnSp>
          <p:nvCxnSpPr>
            <p:cNvPr id="93" name="Google Shape;93;p17"/>
            <p:cNvCxnSpPr/>
            <p:nvPr/>
          </p:nvCxnSpPr>
          <p:spPr>
            <a:xfrm rot="10800000" flipH="1">
              <a:off x="2083730" y="3937465"/>
              <a:ext cx="1040400" cy="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7"/>
            <p:cNvCxnSpPr/>
            <p:nvPr/>
          </p:nvCxnSpPr>
          <p:spPr>
            <a:xfrm>
              <a:off x="2064791" y="3937471"/>
              <a:ext cx="1059000" cy="2994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7"/>
            <p:cNvCxnSpPr/>
            <p:nvPr/>
          </p:nvCxnSpPr>
          <p:spPr>
            <a:xfrm>
              <a:off x="2070421" y="3934056"/>
              <a:ext cx="1050900" cy="5961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7"/>
            <p:cNvCxnSpPr/>
            <p:nvPr/>
          </p:nvCxnSpPr>
          <p:spPr>
            <a:xfrm>
              <a:off x="2116680" y="4535974"/>
              <a:ext cx="1017300" cy="0"/>
            </a:xfrm>
            <a:prstGeom prst="straightConnector1">
              <a:avLst/>
            </a:pr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7"/>
            <p:cNvCxnSpPr/>
            <p:nvPr/>
          </p:nvCxnSpPr>
          <p:spPr>
            <a:xfrm rot="10800000" flipH="1">
              <a:off x="2109613" y="4238929"/>
              <a:ext cx="1016400" cy="291300"/>
            </a:xfrm>
            <a:prstGeom prst="straightConnector1">
              <a:avLst/>
            </a:pr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7"/>
            <p:cNvCxnSpPr/>
            <p:nvPr/>
          </p:nvCxnSpPr>
          <p:spPr>
            <a:xfrm rot="10800000" flipH="1">
              <a:off x="2116690" y="3937721"/>
              <a:ext cx="990600" cy="592500"/>
            </a:xfrm>
            <a:prstGeom prst="straightConnector1">
              <a:avLst/>
            </a:pr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7"/>
            <p:cNvCxnSpPr/>
            <p:nvPr/>
          </p:nvCxnSpPr>
          <p:spPr>
            <a:xfrm rot="10800000" flipH="1">
              <a:off x="2100205" y="4238644"/>
              <a:ext cx="1033800" cy="3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7"/>
            <p:cNvCxnSpPr/>
            <p:nvPr/>
          </p:nvCxnSpPr>
          <p:spPr>
            <a:xfrm>
              <a:off x="2100215" y="4238640"/>
              <a:ext cx="1032900" cy="2955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7"/>
            <p:cNvCxnSpPr/>
            <p:nvPr/>
          </p:nvCxnSpPr>
          <p:spPr>
            <a:xfrm rot="10800000" flipH="1">
              <a:off x="2109600" y="3935900"/>
              <a:ext cx="1004400" cy="29910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102;p17"/>
            <p:cNvSpPr/>
            <p:nvPr/>
          </p:nvSpPr>
          <p:spPr>
            <a:xfrm rot="5400000">
              <a:off x="3116110" y="3919170"/>
              <a:ext cx="32700" cy="36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 rot="5400000">
              <a:off x="3128126" y="4213645"/>
              <a:ext cx="32700" cy="36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 rot="5400000">
              <a:off x="3128126" y="4521513"/>
              <a:ext cx="32700" cy="36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1072214" y="3561748"/>
              <a:ext cx="152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chemeClr val="dk2"/>
                  </a:solidFill>
                </a:rPr>
                <a:t>Trained on:</a:t>
              </a:r>
              <a:endParaRPr sz="1300" b="1" dirty="0">
                <a:solidFill>
                  <a:schemeClr val="dk2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300" dirty="0">
                  <a:solidFill>
                    <a:schemeClr val="dk2"/>
                  </a:solidFill>
                </a:rPr>
              </a:br>
              <a:r>
                <a:rPr lang="en" sz="1300" dirty="0">
                  <a:solidFill>
                    <a:schemeClr val="dk2"/>
                  </a:solidFill>
                </a:rPr>
                <a:t>Jet</a:t>
              </a:r>
              <a:endParaRPr sz="500" dirty="0">
                <a:solidFill>
                  <a:schemeClr val="dk2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300" dirty="0">
                <a:solidFill>
                  <a:schemeClr val="dk2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2"/>
                  </a:solidFill>
                </a:rPr>
                <a:t>SPP</a:t>
              </a:r>
              <a:br>
                <a:rPr lang="en" sz="1300" dirty="0">
                  <a:solidFill>
                    <a:schemeClr val="dk2"/>
                  </a:solidFill>
                </a:rPr>
              </a:br>
              <a:br>
                <a:rPr lang="en" sz="1300" dirty="0">
                  <a:solidFill>
                    <a:schemeClr val="dk2"/>
                  </a:solidFill>
                </a:rPr>
              </a:br>
              <a:r>
                <a:rPr lang="en" sz="1300" dirty="0">
                  <a:solidFill>
                    <a:schemeClr val="dk2"/>
                  </a:solidFill>
                </a:rPr>
                <a:t>SPNP</a:t>
              </a:r>
              <a:endParaRPr sz="1300" dirty="0">
                <a:solidFill>
                  <a:schemeClr val="dk2"/>
                </a:solidFill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7F0330-1ABB-09AA-C876-2A041588C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40423"/>
              </p:ext>
            </p:extLst>
          </p:nvPr>
        </p:nvGraphicFramePr>
        <p:xfrm>
          <a:off x="4747112" y="2988562"/>
          <a:ext cx="3999696" cy="1645920"/>
        </p:xfrm>
        <a:graphic>
          <a:graphicData uri="http://schemas.openxmlformats.org/drawingml/2006/table">
            <a:tbl>
              <a:tblPr/>
              <a:tblGrid>
                <a:gridCol w="1333232">
                  <a:extLst>
                    <a:ext uri="{9D8B030D-6E8A-4147-A177-3AD203B41FA5}">
                      <a16:colId xmlns:a16="http://schemas.microsoft.com/office/drawing/2014/main" val="1184010476"/>
                    </a:ext>
                  </a:extLst>
                </a:gridCol>
                <a:gridCol w="1333232">
                  <a:extLst>
                    <a:ext uri="{9D8B030D-6E8A-4147-A177-3AD203B41FA5}">
                      <a16:colId xmlns:a16="http://schemas.microsoft.com/office/drawing/2014/main" val="3882207264"/>
                    </a:ext>
                  </a:extLst>
                </a:gridCol>
                <a:gridCol w="1333232">
                  <a:extLst>
                    <a:ext uri="{9D8B030D-6E8A-4147-A177-3AD203B41FA5}">
                      <a16:colId xmlns:a16="http://schemas.microsoft.com/office/drawing/2014/main" val="4179854690"/>
                    </a:ext>
                  </a:extLst>
                </a:gridCol>
              </a:tblGrid>
              <a:tr h="3450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Trained on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Tested on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Nomenclature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35800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Jet-Jet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6747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Jet-SPP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72920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</a:t>
                      </a:r>
                      <a:endParaRPr lang="en-US" sz="110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SPP-Jet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10984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SPNP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SPNP-SPP</a:t>
                      </a:r>
                      <a:endParaRPr lang="en-US" sz="1100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898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2D Linearity vs Cluster Energy</a:t>
            </a:r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2" name="Google Shape;152;p21"/>
          <p:cNvGrpSpPr/>
          <p:nvPr/>
        </p:nvGrpSpPr>
        <p:grpSpPr>
          <a:xfrm>
            <a:off x="4263248" y="1143573"/>
            <a:ext cx="4011600" cy="3838775"/>
            <a:chOff x="299800" y="936975"/>
            <a:chExt cx="4011600" cy="3838775"/>
          </a:xfrm>
        </p:grpSpPr>
        <p:pic>
          <p:nvPicPr>
            <p:cNvPr id="153" name="Google Shape;15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875" y="936975"/>
              <a:ext cx="3981525" cy="383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109675" y="1220650"/>
              <a:ext cx="730100" cy="349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F44AEB2-AE0D-DDB4-CB42-AE862519E789}"/>
              </a:ext>
            </a:extLst>
          </p:cNvPr>
          <p:cNvGrpSpPr/>
          <p:nvPr/>
        </p:nvGrpSpPr>
        <p:grpSpPr>
          <a:xfrm>
            <a:off x="707922" y="1406442"/>
            <a:ext cx="2525050" cy="892552"/>
            <a:chOff x="1201993" y="2218826"/>
            <a:chExt cx="2525050" cy="89255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7F4CA68B-C2C2-EF85-D1FF-42C157F2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993" y="2218826"/>
              <a:ext cx="2525050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Target:</a:t>
              </a:r>
              <a:b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Response at EM scale</a:t>
              </a:r>
              <a:endParaRPr lang="en-US" alt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7126586-D7BE-B7E4-A1A2-ECDEF1D82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889" y="2751221"/>
              <a:ext cx="400050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402F2BE5-0E4A-DB02-4D1E-D97B5E171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931" y="2812003"/>
              <a:ext cx="295275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45B8C2A4-7A32-0DD1-343F-F99329E8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22" y="2524614"/>
            <a:ext cx="29644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 at 1 means prediction was perfect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D151D67-3071-8749-30AD-DD1BCFFC7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22" y="3262062"/>
            <a:ext cx="296442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plot allows us to see how well our DNN performed at different energies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13624FF-369C-0ABE-557B-DAE2DB22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10" y="4540106"/>
            <a:ext cx="29644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Plot is hard to quantify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2607100" y="2073900"/>
            <a:ext cx="56400" cy="2244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299800" y="936975"/>
            <a:ext cx="4011600" cy="3838775"/>
            <a:chOff x="299800" y="936975"/>
            <a:chExt cx="4011600" cy="3838775"/>
          </a:xfrm>
        </p:grpSpPr>
        <p:pic>
          <p:nvPicPr>
            <p:cNvPr id="163" name="Google Shape;16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875" y="936975"/>
              <a:ext cx="3981525" cy="383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109675" y="1220650"/>
              <a:ext cx="730100" cy="349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9135789-C4DA-C7AD-51AD-E0C26A1F2D15}"/>
              </a:ext>
            </a:extLst>
          </p:cNvPr>
          <p:cNvGrpSpPr/>
          <p:nvPr/>
        </p:nvGrpSpPr>
        <p:grpSpPr>
          <a:xfrm>
            <a:off x="6781088" y="2141144"/>
            <a:ext cx="1253431" cy="1980861"/>
            <a:chOff x="6252512" y="2656175"/>
            <a:chExt cx="1253431" cy="1465301"/>
          </a:xfrm>
        </p:grpSpPr>
        <p:grpSp>
          <p:nvGrpSpPr>
            <p:cNvPr id="5" name="Google Shape;175;p23">
              <a:extLst>
                <a:ext uri="{FF2B5EF4-FFF2-40B4-BE49-F238E27FC236}">
                  <a16:creationId xmlns:a16="http://schemas.microsoft.com/office/drawing/2014/main" id="{518DC454-A65E-A1C6-8BC2-E439A21D5ABD}"/>
                </a:ext>
              </a:extLst>
            </p:cNvPr>
            <p:cNvGrpSpPr/>
            <p:nvPr/>
          </p:nvGrpSpPr>
          <p:grpSpPr>
            <a:xfrm rot="5400000">
              <a:off x="6045860" y="3395512"/>
              <a:ext cx="605308" cy="192003"/>
              <a:chOff x="1922625" y="4805416"/>
              <a:chExt cx="522899" cy="135299"/>
            </a:xfrm>
          </p:grpSpPr>
          <p:cxnSp>
            <p:nvCxnSpPr>
              <p:cNvPr id="11" name="Google Shape;176;p23">
                <a:extLst>
                  <a:ext uri="{FF2B5EF4-FFF2-40B4-BE49-F238E27FC236}">
                    <a16:creationId xmlns:a16="http://schemas.microsoft.com/office/drawing/2014/main" id="{F23C29D2-0C7C-AB4D-B235-C1222F7816CD}"/>
                  </a:ext>
                </a:extLst>
              </p:cNvPr>
              <p:cNvCxnSpPr/>
              <p:nvPr/>
            </p:nvCxnSpPr>
            <p:spPr>
              <a:xfrm>
                <a:off x="1922625" y="4867225"/>
                <a:ext cx="5166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77;p23">
                <a:extLst>
                  <a:ext uri="{FF2B5EF4-FFF2-40B4-BE49-F238E27FC236}">
                    <a16:creationId xmlns:a16="http://schemas.microsoft.com/office/drawing/2014/main" id="{58874374-8785-9655-4E63-8A3C6CDD6D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54975" y="4873066"/>
                <a:ext cx="135299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78;p23">
                <a:extLst>
                  <a:ext uri="{FF2B5EF4-FFF2-40B4-BE49-F238E27FC236}">
                    <a16:creationId xmlns:a16="http://schemas.microsoft.com/office/drawing/2014/main" id="{61CE5004-7965-0E14-43B9-A87C94E401F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378445" y="4872495"/>
                <a:ext cx="134158" cy="1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" name="Google Shape;180;p23">
              <a:extLst>
                <a:ext uri="{FF2B5EF4-FFF2-40B4-BE49-F238E27FC236}">
                  <a16:creationId xmlns:a16="http://schemas.microsoft.com/office/drawing/2014/main" id="{341F46EE-6D8C-4016-C4CF-75131D145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3043" y="2899702"/>
              <a:ext cx="345328" cy="59642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Google Shape;181;p23">
              <a:extLst>
                <a:ext uri="{FF2B5EF4-FFF2-40B4-BE49-F238E27FC236}">
                  <a16:creationId xmlns:a16="http://schemas.microsoft.com/office/drawing/2014/main" id="{8D894851-8399-763D-8EC7-0F0A1E7DCE95}"/>
                </a:ext>
              </a:extLst>
            </p:cNvPr>
            <p:cNvSpPr txBox="1"/>
            <p:nvPr/>
          </p:nvSpPr>
          <p:spPr>
            <a:xfrm>
              <a:off x="6683043" y="2656175"/>
              <a:ext cx="8229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tx1"/>
                  </a:solidFill>
                </a:rPr>
                <a:t>Median</a:t>
              </a:r>
              <a:endParaRPr dirty="0">
                <a:solidFill>
                  <a:schemeClr val="tx1"/>
                </a:solidFill>
              </a:endParaRPr>
            </a:p>
          </p:txBody>
        </p:sp>
        <p:cxnSp>
          <p:nvCxnSpPr>
            <p:cNvPr id="9" name="Google Shape;182;p23">
              <a:extLst>
                <a:ext uri="{FF2B5EF4-FFF2-40B4-BE49-F238E27FC236}">
                  <a16:creationId xmlns:a16="http://schemas.microsoft.com/office/drawing/2014/main" id="{D50F8C47-677D-0D94-69C7-7A6B9F12CA04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379424" y="3794183"/>
              <a:ext cx="215760" cy="26518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Google Shape;183;p23">
              <a:extLst>
                <a:ext uri="{FF2B5EF4-FFF2-40B4-BE49-F238E27FC236}">
                  <a16:creationId xmlns:a16="http://schemas.microsoft.com/office/drawing/2014/main" id="{F1A7B74D-32B3-6804-78D0-4654223AF306}"/>
                </a:ext>
              </a:extLst>
            </p:cNvPr>
            <p:cNvSpPr txBox="1"/>
            <p:nvPr/>
          </p:nvSpPr>
          <p:spPr>
            <a:xfrm>
              <a:off x="6595184" y="3997268"/>
              <a:ext cx="881293" cy="124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tx1"/>
                  </a:solidFill>
                </a:rPr>
                <a:t>%68 IQR</a:t>
              </a:r>
              <a:endParaRPr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9A2F386-D08D-20B5-2A38-A5F297A25F73}"/>
              </a:ext>
            </a:extLst>
          </p:cNvPr>
          <p:cNvGrpSpPr/>
          <p:nvPr/>
        </p:nvGrpSpPr>
        <p:grpSpPr>
          <a:xfrm>
            <a:off x="2123168" y="3032935"/>
            <a:ext cx="192004" cy="825867"/>
            <a:chOff x="4522890" y="3183559"/>
            <a:chExt cx="192004" cy="605308"/>
          </a:xfrm>
        </p:grpSpPr>
        <p:cxnSp>
          <p:nvCxnSpPr>
            <p:cNvPr id="14" name="Google Shape;176;p23">
              <a:extLst>
                <a:ext uri="{FF2B5EF4-FFF2-40B4-BE49-F238E27FC236}">
                  <a16:creationId xmlns:a16="http://schemas.microsoft.com/office/drawing/2014/main" id="{5CA349C4-9EF8-093B-B661-668C0069BE2B}"/>
                </a:ext>
              </a:extLst>
            </p:cNvPr>
            <p:cNvCxnSpPr/>
            <p:nvPr/>
          </p:nvCxnSpPr>
          <p:spPr>
            <a:xfrm rot="5400000">
              <a:off x="4326553" y="3482567"/>
              <a:ext cx="598016" cy="0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77;p23">
              <a:extLst>
                <a:ext uri="{FF2B5EF4-FFF2-40B4-BE49-F238E27FC236}">
                  <a16:creationId xmlns:a16="http://schemas.microsoft.com/office/drawing/2014/main" id="{890C5FE6-11D9-9E45-C629-8AA2DC134D5C}"/>
                </a:ext>
              </a:extLst>
            </p:cNvPr>
            <p:cNvCxnSpPr/>
            <p:nvPr/>
          </p:nvCxnSpPr>
          <p:spPr>
            <a:xfrm rot="5400000">
              <a:off x="4615245" y="3100666"/>
              <a:ext cx="7293" cy="192004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78;p23">
              <a:extLst>
                <a:ext uri="{FF2B5EF4-FFF2-40B4-BE49-F238E27FC236}">
                  <a16:creationId xmlns:a16="http://schemas.microsoft.com/office/drawing/2014/main" id="{023AD710-E21F-A1CD-96FC-138E3085B0E0}"/>
                </a:ext>
              </a:extLst>
            </p:cNvPr>
            <p:cNvCxnSpPr/>
            <p:nvPr/>
          </p:nvCxnSpPr>
          <p:spPr>
            <a:xfrm rot="5400000">
              <a:off x="4615245" y="3689219"/>
              <a:ext cx="7293" cy="192004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Google Shape;183;p23">
            <a:extLst>
              <a:ext uri="{FF2B5EF4-FFF2-40B4-BE49-F238E27FC236}">
                <a16:creationId xmlns:a16="http://schemas.microsoft.com/office/drawing/2014/main" id="{19ECB2E6-480F-554C-2AB7-28E7AAF0376A}"/>
              </a:ext>
            </a:extLst>
          </p:cNvPr>
          <p:cNvSpPr txBox="1"/>
          <p:nvPr/>
        </p:nvSpPr>
        <p:spPr>
          <a:xfrm>
            <a:off x="1448586" y="3112395"/>
            <a:ext cx="881293" cy="1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</a:rPr>
              <a:t>%68 IQR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96721BA-99C0-A9A7-49DD-D6B98213E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17" y="233252"/>
            <a:ext cx="8620491" cy="664522"/>
          </a:xfrm>
          <a:prstGeom prst="rect">
            <a:avLst/>
          </a:prstGeom>
        </p:spPr>
      </p:pic>
      <p:sp>
        <p:nvSpPr>
          <p:cNvPr id="129" name="CuadroTexto 128">
            <a:extLst>
              <a:ext uri="{FF2B5EF4-FFF2-40B4-BE49-F238E27FC236}">
                <a16:creationId xmlns:a16="http://schemas.microsoft.com/office/drawing/2014/main" id="{3221F9C2-97CB-A3FB-B4E1-CC4F558CB4CC}"/>
              </a:ext>
            </a:extLst>
          </p:cNvPr>
          <p:cNvSpPr txBox="1"/>
          <p:nvPr/>
        </p:nvSpPr>
        <p:spPr>
          <a:xfrm>
            <a:off x="2286000" y="24197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2AD2AAA-96B4-F9D7-09CF-CF782674EF0C}"/>
              </a:ext>
            </a:extLst>
          </p:cNvPr>
          <p:cNvSpPr txBox="1"/>
          <p:nvPr/>
        </p:nvSpPr>
        <p:spPr>
          <a:xfrm>
            <a:off x="2286000" y="24197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362D46F4-C4D0-8080-BD74-559A16288C35}"/>
              </a:ext>
            </a:extLst>
          </p:cNvPr>
          <p:cNvGrpSpPr/>
          <p:nvPr/>
        </p:nvGrpSpPr>
        <p:grpSpPr>
          <a:xfrm>
            <a:off x="4895257" y="936975"/>
            <a:ext cx="3665829" cy="3887752"/>
            <a:chOff x="4895257" y="936975"/>
            <a:chExt cx="3665829" cy="3887752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1D151A4-8627-3FBD-053A-6EC691E6B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5257" y="936975"/>
              <a:ext cx="3665829" cy="3887752"/>
            </a:xfrm>
            <a:prstGeom prst="rect">
              <a:avLst/>
            </a:prstGeom>
          </p:spPr>
        </p:pic>
        <p:pic>
          <p:nvPicPr>
            <p:cNvPr id="132" name="Picture 17">
              <a:extLst>
                <a:ext uri="{FF2B5EF4-FFF2-40B4-BE49-F238E27FC236}">
                  <a16:creationId xmlns:a16="http://schemas.microsoft.com/office/drawing/2014/main" id="{347FB082-1BC4-425B-D0C0-64F9AF7DFB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" t="18655" r="92410" b="67775"/>
            <a:stretch/>
          </p:blipFill>
          <p:spPr bwMode="auto">
            <a:xfrm>
              <a:off x="4920208" y="1650941"/>
              <a:ext cx="299492" cy="63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F38D05-3EDD-CC13-B65D-E55F7B298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161" name="Picture 17">
            <a:extLst>
              <a:ext uri="{FF2B5EF4-FFF2-40B4-BE49-F238E27FC236}">
                <a16:creationId xmlns:a16="http://schemas.microsoft.com/office/drawing/2014/main" id="{B96882C5-E396-B5D9-32D7-113351B7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49" y="1175415"/>
            <a:ext cx="3046367" cy="3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FBDB3BD8-294E-0943-869E-3A2C737E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68" y="1175415"/>
            <a:ext cx="3025690" cy="326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77;p31">
            <a:extLst>
              <a:ext uri="{FF2B5EF4-FFF2-40B4-BE49-F238E27FC236}">
                <a16:creationId xmlns:a16="http://schemas.microsoft.com/office/drawing/2014/main" id="{043FFA47-0EE1-28EA-DFBE-00C030A90D01}"/>
              </a:ext>
            </a:extLst>
          </p:cNvPr>
          <p:cNvSpPr txBox="1">
            <a:spLocks/>
          </p:cNvSpPr>
          <p:nvPr/>
        </p:nvSpPr>
        <p:spPr>
          <a:xfrm>
            <a:off x="1029804" y="386044"/>
            <a:ext cx="2859204" cy="699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</a:rPr>
              <a:t>Jet - Jet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56373F-EF5C-B94E-4FD1-719AC354AD22}"/>
              </a:ext>
            </a:extLst>
          </p:cNvPr>
          <p:cNvSpPr txBox="1"/>
          <p:nvPr/>
        </p:nvSpPr>
        <p:spPr>
          <a:xfrm>
            <a:off x="578874" y="1637481"/>
            <a:ext cx="20979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able to replicate results similar to </a:t>
            </a:r>
            <a:r>
              <a:rPr lang="en-US" sz="16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PubNote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DNN performs better than  current calibration method (LCW)</a:t>
            </a:r>
          </a:p>
        </p:txBody>
      </p:sp>
    </p:spTree>
    <p:extLst>
      <p:ext uri="{BB962C8B-B14F-4D97-AF65-F5344CB8AC3E}">
        <p14:creationId xmlns:p14="http://schemas.microsoft.com/office/powerpoint/2010/main" val="4298787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787</Words>
  <Application>Microsoft Office PowerPoint</Application>
  <PresentationFormat>On-screen Show (16:9)</PresentationFormat>
  <Paragraphs>203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Simple Light</vt:lpstr>
      <vt:lpstr>PowerPoint Presentation</vt:lpstr>
      <vt:lpstr>PowerPoint Presentation</vt:lpstr>
      <vt:lpstr>Jets vs Single Particles</vt:lpstr>
      <vt:lpstr>ATLAS Calorimeter</vt:lpstr>
      <vt:lpstr>Motivation</vt:lpstr>
      <vt:lpstr>Methodology</vt:lpstr>
      <vt:lpstr>2D Linearity vs Cluster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DNN Trained with: Single Particle with No Pileup </vt:lpstr>
      <vt:lpstr>Concluding Thoughts</vt:lpstr>
      <vt:lpstr>Acknowledgements</vt:lpstr>
      <vt:lpstr>Thank you</vt:lpstr>
      <vt:lpstr>Appendix</vt:lpstr>
      <vt:lpstr>Calorimeter</vt:lpstr>
      <vt:lpstr>Methodology: Projection Y</vt:lpstr>
      <vt:lpstr>Analysis Method</vt:lpstr>
      <vt:lpstr>Jet-Jet</vt:lpstr>
      <vt:lpstr>Jet-Jet</vt:lpstr>
      <vt:lpstr>SPP - SPP</vt:lpstr>
      <vt:lpstr>SPP - SPP</vt:lpstr>
      <vt:lpstr>Jet - SPP</vt:lpstr>
      <vt:lpstr>Jet - SPP</vt:lpstr>
      <vt:lpstr>SPP - Jet</vt:lpstr>
      <vt:lpstr>Single Particle with No Pileup </vt:lpstr>
      <vt:lpstr>Jets </vt:lpstr>
      <vt:lpstr>Jets </vt:lpstr>
      <vt:lpstr>Single Particle with Pileup </vt:lpstr>
      <vt:lpstr>Single Particle with Pileup </vt:lpstr>
      <vt:lpstr>Single Particle with No Pileup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Polk</dc:creator>
  <cp:lastModifiedBy>Michelle A. Coe</cp:lastModifiedBy>
  <cp:revision>4</cp:revision>
  <dcterms:modified xsi:type="dcterms:W3CDTF">2024-04-09T22:33:30Z</dcterms:modified>
</cp:coreProperties>
</file>